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ED79B-24D9-40F9-9E47-F978A18D4D4A}" type="datetimeFigureOut">
              <a:rPr lang="en-US" smtClean="0"/>
              <a:t>3/17/2019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55803-0019-48CF-BA7A-0DC482CEB666}" type="slidenum">
              <a:rPr lang="en-US" smtClean="0"/>
              <a:t>‹#›</a:t>
            </a:fld>
            <a:endParaRPr lang="en-US"/>
          </a:p>
        </p:txBody>
      </p:sp>
    </p:spTree>
    <p:extLst>
      <p:ext uri="{BB962C8B-B14F-4D97-AF65-F5344CB8AC3E}">
        <p14:creationId xmlns:p14="http://schemas.microsoft.com/office/powerpoint/2010/main" val="67080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p>
        </p:txBody>
      </p:sp>
      <p:sp>
        <p:nvSpPr>
          <p:cNvPr id="40964" name="Slide Number Placeholder 3"/>
          <p:cNvSpPr>
            <a:spLocks noGrp="1"/>
          </p:cNvSpPr>
          <p:nvPr>
            <p:ph type="sldNum" sz="quarter" idx="5"/>
          </p:nvPr>
        </p:nvSpPr>
        <p:spPr/>
        <p:txBody>
          <a:bodyPr/>
          <a:lstStyle>
            <a:lvl1pPr eaLnBrk="0" hangingPunct="0">
              <a:defRPr sz="2400">
                <a:solidFill>
                  <a:schemeClr val="tx1"/>
                </a:solidFill>
                <a:latin typeface="Arial" pitchFamily="34" charset="0"/>
                <a:ea typeface="ＭＳ Ｐゴシック" pitchFamily="34" charset="-128"/>
              </a:defRPr>
            </a:lvl1pPr>
            <a:lvl2pPr marL="757066" indent="-291179" eaLnBrk="0" hangingPunct="0">
              <a:defRPr sz="2400">
                <a:solidFill>
                  <a:schemeClr val="tx1"/>
                </a:solidFill>
                <a:latin typeface="Arial" pitchFamily="34" charset="0"/>
                <a:ea typeface="ＭＳ Ｐゴシック" pitchFamily="34" charset="-128"/>
              </a:defRPr>
            </a:lvl2pPr>
            <a:lvl3pPr marL="1164717" indent="-232943" eaLnBrk="0" hangingPunct="0">
              <a:defRPr sz="2400">
                <a:solidFill>
                  <a:schemeClr val="tx1"/>
                </a:solidFill>
                <a:latin typeface="Arial" pitchFamily="34" charset="0"/>
                <a:ea typeface="ＭＳ Ｐゴシック" pitchFamily="34" charset="-128"/>
              </a:defRPr>
            </a:lvl3pPr>
            <a:lvl4pPr marL="1630604" indent="-232943" eaLnBrk="0" hangingPunct="0">
              <a:defRPr sz="2400">
                <a:solidFill>
                  <a:schemeClr val="tx1"/>
                </a:solidFill>
                <a:latin typeface="Arial" pitchFamily="34" charset="0"/>
                <a:ea typeface="ＭＳ Ｐゴシック" pitchFamily="34" charset="-128"/>
              </a:defRPr>
            </a:lvl4pPr>
            <a:lvl5pPr marL="2096491" indent="-232943" eaLnBrk="0" hangingPunct="0">
              <a:defRPr sz="2400">
                <a:solidFill>
                  <a:schemeClr val="tx1"/>
                </a:solidFill>
                <a:latin typeface="Arial" pitchFamily="34" charset="0"/>
                <a:ea typeface="ＭＳ Ｐゴシック" pitchFamily="34" charset="-128"/>
              </a:defRPr>
            </a:lvl5pPr>
            <a:lvl6pPr marL="2562377" indent="-23294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28264" indent="-23294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94151" indent="-23294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60038" indent="-23294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58553B-5AAE-4D09-8C7D-3A2F6C1569D3}" type="slidenum">
              <a:rPr lang="en-US" altLang="en-US" sz="1200">
                <a:solidFill>
                  <a:prstClr val="black"/>
                </a:solidFill>
                <a:latin typeface="Times" charset="0"/>
              </a:rPr>
              <a:pPr>
                <a:defRPr/>
              </a:pPr>
              <a:t>2</a:t>
            </a:fld>
            <a:endParaRPr lang="en-US" altLang="en-US" sz="1200">
              <a:solidFill>
                <a:prstClr val="black"/>
              </a:solidFill>
              <a:latin typeface="Times" charset="0"/>
            </a:endParaRPr>
          </a:p>
        </p:txBody>
      </p:sp>
    </p:spTree>
    <p:extLst>
      <p:ext uri="{BB962C8B-B14F-4D97-AF65-F5344CB8AC3E}">
        <p14:creationId xmlns:p14="http://schemas.microsoft.com/office/powerpoint/2010/main" val="2802594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4563D6-5060-4BA6-8A4D-0DDEEC93C4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E262C31-5FA9-4AAE-8222-A3AE669181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0FB2D00B-7C18-4439-838A-3BB40AB4B024}"/>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5" name="Footer Placeholder 4">
            <a:extLst>
              <a:ext uri="{FF2B5EF4-FFF2-40B4-BE49-F238E27FC236}">
                <a16:creationId xmlns="" xmlns:a16="http://schemas.microsoft.com/office/drawing/2014/main" id="{7C096648-DCA1-4B50-9D1D-AFBFD40F3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5610871-579C-42B1-848A-84099C2B6B17}"/>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92090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7BFBF-0D23-49DA-B96E-334C31A0C6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D8766C5-D0E2-4C09-A170-241F93D7C0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EE1C35D-D5C6-45D5-838A-BD8E322DF8F0}"/>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5" name="Footer Placeholder 4">
            <a:extLst>
              <a:ext uri="{FF2B5EF4-FFF2-40B4-BE49-F238E27FC236}">
                <a16:creationId xmlns="" xmlns:a16="http://schemas.microsoft.com/office/drawing/2014/main" id="{CC0A48BB-76F2-4059-B050-404277F29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B31F6B4-3838-4728-8362-A6A0E5DEBC77}"/>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58709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77BF53A-2925-4B21-ABDD-B5D208F763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74A2B95-A646-451D-A75F-72BBEEFEAD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2D9692F-BF71-4884-83EE-C20EA11626D0}"/>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5" name="Footer Placeholder 4">
            <a:extLst>
              <a:ext uri="{FF2B5EF4-FFF2-40B4-BE49-F238E27FC236}">
                <a16:creationId xmlns="" xmlns:a16="http://schemas.microsoft.com/office/drawing/2014/main" id="{195CDB00-DD7E-401C-A102-1EC0CFF153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1E16535-22B9-4D12-9740-0D24383140D9}"/>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41951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B27B6D-0B48-411C-B9D9-DA0350475F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666AD99-5C6D-4134-9F09-1F94C1B78B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8362556-3377-4072-8E8E-61A53FD9A4B1}"/>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5" name="Footer Placeholder 4">
            <a:extLst>
              <a:ext uri="{FF2B5EF4-FFF2-40B4-BE49-F238E27FC236}">
                <a16:creationId xmlns="" xmlns:a16="http://schemas.microsoft.com/office/drawing/2014/main" id="{E4515809-88FE-43EB-95D6-146CB31A02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4D5363D-3AB6-488A-A238-6DB0FF62D1D5}"/>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366860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E9A014-EA62-419D-91EC-A36D7F5ECC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C686D77-A01A-49BD-B21C-997973465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B1CFECD-B7E1-40BF-A6ED-0136D4B6FDCC}"/>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5" name="Footer Placeholder 4">
            <a:extLst>
              <a:ext uri="{FF2B5EF4-FFF2-40B4-BE49-F238E27FC236}">
                <a16:creationId xmlns="" xmlns:a16="http://schemas.microsoft.com/office/drawing/2014/main" id="{9BAE5EC3-651C-4481-8FC2-84C6107541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97F779B-666B-4EA0-B9BD-347DBC667616}"/>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318334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5E7B4E-5503-4034-B31F-25443A878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5F92C71-42A1-4216-A5CF-0B6B4BCEC1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D0A401F-82A2-4066-ACD0-7A6A38C2C4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A7B8BCB-1DAE-4027-BBE5-54A4E5F8D065}"/>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6" name="Footer Placeholder 5">
            <a:extLst>
              <a:ext uri="{FF2B5EF4-FFF2-40B4-BE49-F238E27FC236}">
                <a16:creationId xmlns="" xmlns:a16="http://schemas.microsoft.com/office/drawing/2014/main" id="{5DA50B94-CE12-42CC-9502-DE0DDBB97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DC69015-9A10-48A7-B321-36EBC7405598}"/>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10854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3BA815-1447-4707-936E-6BCA3759EC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854AA2C-308E-4203-858A-566B883435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01F319-0715-467A-877F-ADF0A3AE06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57E6D0B-8FCC-4A9E-A8B0-2BD20C5903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BD984D88-4203-4968-BA48-C33D50195F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DA947A29-9BC1-4174-9B3D-8F83439228A9}"/>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8" name="Footer Placeholder 7">
            <a:extLst>
              <a:ext uri="{FF2B5EF4-FFF2-40B4-BE49-F238E27FC236}">
                <a16:creationId xmlns="" xmlns:a16="http://schemas.microsoft.com/office/drawing/2014/main" id="{81B16D48-2CBB-433F-BE99-963EDC048D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A8398C1D-23C6-4109-AC52-ED73547FE8D9}"/>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2292192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EE4464-ACB7-4396-A31D-13F9497A46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4F48946-EFDE-4704-B84C-602D3260CF83}"/>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4" name="Footer Placeholder 3">
            <a:extLst>
              <a:ext uri="{FF2B5EF4-FFF2-40B4-BE49-F238E27FC236}">
                <a16:creationId xmlns="" xmlns:a16="http://schemas.microsoft.com/office/drawing/2014/main" id="{B822207E-D89C-4A72-8521-358B78E2EB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A9AC8B7E-213A-4870-8F08-DCA0EE3BF8A1}"/>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355168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295E1EC-767A-441E-B762-3FBF48C39B1B}"/>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3" name="Footer Placeholder 2">
            <a:extLst>
              <a:ext uri="{FF2B5EF4-FFF2-40B4-BE49-F238E27FC236}">
                <a16:creationId xmlns="" xmlns:a16="http://schemas.microsoft.com/office/drawing/2014/main" id="{82665FD0-6865-428A-8E33-AC0FA25573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E1BA40A2-C73F-43F7-A5EA-80366360CD27}"/>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336040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D1DFBC-5C0C-4425-AF50-DFD40ADE8D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E42D3B7-F6FD-4F4A-AB6C-830C23327D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10519A85-0909-414B-99CD-25B569C2D0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9178410-0958-4074-A37C-0503FB491A52}"/>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6" name="Footer Placeholder 5">
            <a:extLst>
              <a:ext uri="{FF2B5EF4-FFF2-40B4-BE49-F238E27FC236}">
                <a16:creationId xmlns="" xmlns:a16="http://schemas.microsoft.com/office/drawing/2014/main" id="{D7BBAABD-2DD0-4C17-B592-168593974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263DB26-B358-411D-9CFE-D82944168B71}"/>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4393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A3205F-9BE7-4BF3-8377-042776E76E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9E0593A-7BB4-4B8D-A119-78EBAF289C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F2819EF-CA4C-4CB7-9928-94F5CB958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406D9A8-DE12-45D1-8DF2-CBC67CEC4D18}"/>
              </a:ext>
            </a:extLst>
          </p:cNvPr>
          <p:cNvSpPr>
            <a:spLocks noGrp="1"/>
          </p:cNvSpPr>
          <p:nvPr>
            <p:ph type="dt" sz="half" idx="10"/>
          </p:nvPr>
        </p:nvSpPr>
        <p:spPr/>
        <p:txBody>
          <a:bodyPr/>
          <a:lstStyle/>
          <a:p>
            <a:fld id="{D6988F6C-DBE7-478D-AB54-211A5109C7C5}" type="datetimeFigureOut">
              <a:rPr lang="en-US" smtClean="0"/>
              <a:t>3/17/2019</a:t>
            </a:fld>
            <a:endParaRPr lang="en-US"/>
          </a:p>
        </p:txBody>
      </p:sp>
      <p:sp>
        <p:nvSpPr>
          <p:cNvPr id="6" name="Footer Placeholder 5">
            <a:extLst>
              <a:ext uri="{FF2B5EF4-FFF2-40B4-BE49-F238E27FC236}">
                <a16:creationId xmlns="" xmlns:a16="http://schemas.microsoft.com/office/drawing/2014/main" id="{3727494A-00F6-4D2E-B72C-5D4E6E25C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EBD523B-8B18-4124-891A-EA75832FC051}"/>
              </a:ext>
            </a:extLst>
          </p:cNvPr>
          <p:cNvSpPr>
            <a:spLocks noGrp="1"/>
          </p:cNvSpPr>
          <p:nvPr>
            <p:ph type="sldNum" sz="quarter" idx="12"/>
          </p:nvPr>
        </p:nvSpPr>
        <p:spPr/>
        <p:txBody>
          <a:bodyPr/>
          <a:lstStyle/>
          <a:p>
            <a:fld id="{1A788834-7100-413D-B9CE-428CE4703A1A}" type="slidenum">
              <a:rPr lang="en-US" smtClean="0"/>
              <a:t>‹#›</a:t>
            </a:fld>
            <a:endParaRPr lang="en-US"/>
          </a:p>
        </p:txBody>
      </p:sp>
    </p:spTree>
    <p:extLst>
      <p:ext uri="{BB962C8B-B14F-4D97-AF65-F5344CB8AC3E}">
        <p14:creationId xmlns:p14="http://schemas.microsoft.com/office/powerpoint/2010/main" val="1856843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2AB8FCD-DEAC-4F79-8977-9D2313DADD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84955FA-32FC-47ED-BF3A-493E86DF1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60BBC15-63E9-4404-92DD-4FBB2A4D08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88F6C-DBE7-478D-AB54-211A5109C7C5}" type="datetimeFigureOut">
              <a:rPr lang="en-US" smtClean="0"/>
              <a:t>3/17/2019</a:t>
            </a:fld>
            <a:endParaRPr lang="en-US"/>
          </a:p>
        </p:txBody>
      </p:sp>
      <p:sp>
        <p:nvSpPr>
          <p:cNvPr id="5" name="Footer Placeholder 4">
            <a:extLst>
              <a:ext uri="{FF2B5EF4-FFF2-40B4-BE49-F238E27FC236}">
                <a16:creationId xmlns="" xmlns:a16="http://schemas.microsoft.com/office/drawing/2014/main" id="{95AC65C7-C717-4911-8D2E-F0C2A9765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554DB4AC-BD95-4158-A0FE-7E3AEDBAF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88834-7100-413D-B9CE-428CE4703A1A}" type="slidenum">
              <a:rPr lang="en-US" smtClean="0"/>
              <a:t>‹#›</a:t>
            </a:fld>
            <a:endParaRPr lang="en-US"/>
          </a:p>
        </p:txBody>
      </p:sp>
    </p:spTree>
    <p:extLst>
      <p:ext uri="{BB962C8B-B14F-4D97-AF65-F5344CB8AC3E}">
        <p14:creationId xmlns:p14="http://schemas.microsoft.com/office/powerpoint/2010/main" val="1843819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BE2E00-E7F8-46B7-86D2-90F5979901CE}"/>
              </a:ext>
            </a:extLst>
          </p:cNvPr>
          <p:cNvSpPr>
            <a:spLocks noGrp="1"/>
          </p:cNvSpPr>
          <p:nvPr>
            <p:ph type="ctrTitle"/>
          </p:nvPr>
        </p:nvSpPr>
        <p:spPr/>
        <p:txBody>
          <a:bodyPr/>
          <a:lstStyle/>
          <a:p>
            <a:r>
              <a:rPr lang="en-US" dirty="0"/>
              <a:t>Preamble Synonyms</a:t>
            </a:r>
          </a:p>
        </p:txBody>
      </p:sp>
      <p:sp>
        <p:nvSpPr>
          <p:cNvPr id="4" name="AutoShape 4"/>
          <p:cNvSpPr>
            <a:spLocks noChangeArrowheads="1"/>
          </p:cNvSpPr>
          <p:nvPr/>
        </p:nvSpPr>
        <p:spPr bwMode="auto">
          <a:xfrm>
            <a:off x="1000665" y="595223"/>
            <a:ext cx="1306812" cy="1228545"/>
          </a:xfrm>
          <a:prstGeom prst="star5">
            <a:avLst/>
          </a:prstGeom>
          <a:solidFill>
            <a:srgbClr val="FF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AutoShape 4"/>
          <p:cNvSpPr>
            <a:spLocks noChangeArrowheads="1"/>
          </p:cNvSpPr>
          <p:nvPr/>
        </p:nvSpPr>
        <p:spPr bwMode="auto">
          <a:xfrm>
            <a:off x="1000665" y="4554743"/>
            <a:ext cx="1306812" cy="1228545"/>
          </a:xfrm>
          <a:prstGeom prst="star5">
            <a:avLst/>
          </a:prstGeom>
          <a:solidFill>
            <a:srgbClr val="FF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AutoShape 4"/>
          <p:cNvSpPr>
            <a:spLocks noChangeArrowheads="1"/>
          </p:cNvSpPr>
          <p:nvPr/>
        </p:nvSpPr>
        <p:spPr bwMode="auto">
          <a:xfrm>
            <a:off x="10014594" y="595222"/>
            <a:ext cx="1306812" cy="1228545"/>
          </a:xfrm>
          <a:prstGeom prst="star5">
            <a:avLst/>
          </a:prstGeom>
          <a:solidFill>
            <a:srgbClr val="FF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AutoShape 4"/>
          <p:cNvSpPr>
            <a:spLocks noChangeArrowheads="1"/>
          </p:cNvSpPr>
          <p:nvPr/>
        </p:nvSpPr>
        <p:spPr bwMode="auto">
          <a:xfrm>
            <a:off x="5442594" y="595222"/>
            <a:ext cx="1306812" cy="1228545"/>
          </a:xfrm>
          <a:prstGeom prst="star5">
            <a:avLst/>
          </a:prstGeom>
          <a:solidFill>
            <a:srgbClr val="FF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AutoShape 4"/>
          <p:cNvSpPr>
            <a:spLocks noChangeArrowheads="1"/>
          </p:cNvSpPr>
          <p:nvPr/>
        </p:nvSpPr>
        <p:spPr bwMode="auto">
          <a:xfrm>
            <a:off x="5473887" y="4554744"/>
            <a:ext cx="1306812" cy="1228545"/>
          </a:xfrm>
          <a:prstGeom prst="star5">
            <a:avLst/>
          </a:prstGeom>
          <a:solidFill>
            <a:srgbClr val="FF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AutoShape 4"/>
          <p:cNvSpPr>
            <a:spLocks noChangeArrowheads="1"/>
          </p:cNvSpPr>
          <p:nvPr/>
        </p:nvSpPr>
        <p:spPr bwMode="auto">
          <a:xfrm>
            <a:off x="10014594" y="4554742"/>
            <a:ext cx="1306812" cy="1228545"/>
          </a:xfrm>
          <a:prstGeom prst="star5">
            <a:avLst/>
          </a:prstGeom>
          <a:solidFill>
            <a:srgbClr val="FF0000"/>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961360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1822450" y="2465388"/>
            <a:ext cx="8845550" cy="4392612"/>
          </a:xfrm>
        </p:spPr>
        <p:txBody>
          <a:bodyPr/>
          <a:lstStyle/>
          <a:p>
            <a:pPr eaLnBrk="1" hangingPunct="1">
              <a:buFontTx/>
              <a:buNone/>
            </a:pPr>
            <a:r>
              <a:rPr lang="ja-JP" altLang="en-US" sz="3100" b="1">
                <a:latin typeface="Century Schoolbook" charset="0"/>
                <a:ea typeface="ＭＳ Ｐゴシック" pitchFamily="34" charset="-128"/>
              </a:rPr>
              <a:t>“</a:t>
            </a:r>
            <a:r>
              <a:rPr lang="en-US" altLang="ja-JP" sz="3100" b="1">
                <a:latin typeface="Century Schoolbook" charset="0"/>
                <a:ea typeface="ＭＳ Ｐゴシック" pitchFamily="34" charset="-128"/>
              </a:rPr>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r>
              <a:rPr lang="en-US" altLang="ja-JP">
                <a:latin typeface="Trebuchet MS" pitchFamily="34" charset="0"/>
                <a:ea typeface="ＭＳ Ｐゴシック" pitchFamily="34" charset="-128"/>
              </a:rPr>
              <a:t>.</a:t>
            </a:r>
            <a:r>
              <a:rPr lang="ja-JP" altLang="en-US">
                <a:latin typeface="Trebuchet MS" pitchFamily="34" charset="0"/>
                <a:ea typeface="ＭＳ Ｐゴシック" pitchFamily="34" charset="-128"/>
              </a:rPr>
              <a:t>”</a:t>
            </a:r>
            <a:endParaRPr lang="en-US" altLang="en-US">
              <a:latin typeface="Trebuchet MS" pitchFamily="34" charset="0"/>
              <a:ea typeface="ＭＳ Ｐゴシック" pitchFamily="34" charset="-128"/>
            </a:endParaRPr>
          </a:p>
        </p:txBody>
      </p:sp>
      <p:pic>
        <p:nvPicPr>
          <p:cNvPr id="3" name="Picture 2"/>
          <p:cNvPicPr>
            <a:picLocks noChangeAspect="1"/>
          </p:cNvPicPr>
          <p:nvPr/>
        </p:nvPicPr>
        <p:blipFill rotWithShape="1">
          <a:blip r:embed="rId3" cstate="print"/>
          <a:srcRect l="10610" t="18909" r="6834" b="22983"/>
          <a:stretch/>
        </p:blipFill>
        <p:spPr>
          <a:xfrm>
            <a:off x="4119897" y="0"/>
            <a:ext cx="3772454" cy="2352916"/>
          </a:xfrm>
          <a:prstGeom prst="rect">
            <a:avLst/>
          </a:prstGeom>
          <a:ln>
            <a:noFill/>
          </a:ln>
          <a:effectLst>
            <a:softEdge rad="112500"/>
          </a:effectLst>
        </p:spPr>
      </p:pic>
    </p:spTree>
    <p:extLst>
      <p:ext uri="{BB962C8B-B14F-4D97-AF65-F5344CB8AC3E}">
        <p14:creationId xmlns:p14="http://schemas.microsoft.com/office/powerpoint/2010/main" val="3068492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039EDC-9D6A-46B1-B26C-9DB686D7EF20}"/>
              </a:ext>
            </a:extLst>
          </p:cNvPr>
          <p:cNvSpPr>
            <a:spLocks noGrp="1"/>
          </p:cNvSpPr>
          <p:nvPr>
            <p:ph type="title"/>
          </p:nvPr>
        </p:nvSpPr>
        <p:spPr>
          <a:xfrm>
            <a:off x="1519311" y="400050"/>
            <a:ext cx="8691489" cy="508000"/>
          </a:xfrm>
        </p:spPr>
        <p:txBody>
          <a:bodyPr>
            <a:normAutofit fontScale="90000"/>
          </a:bodyPr>
          <a:lstStyle/>
          <a:p>
            <a:pPr algn="ctr"/>
            <a:r>
              <a:rPr lang="en-US" dirty="0">
                <a:solidFill>
                  <a:srgbClr val="FF0000"/>
                </a:solidFill>
              </a:rPr>
              <a:t>Goals of the Preamble Synonym Match : </a:t>
            </a:r>
            <a:br>
              <a:rPr lang="en-US" dirty="0">
                <a:solidFill>
                  <a:srgbClr val="FF0000"/>
                </a:solidFill>
              </a:rPr>
            </a:br>
            <a:r>
              <a:rPr lang="en-US" dirty="0">
                <a:solidFill>
                  <a:srgbClr val="FF0000"/>
                </a:solidFill>
              </a:rPr>
              <a:t>We the People…</a:t>
            </a:r>
          </a:p>
        </p:txBody>
      </p:sp>
      <p:sp>
        <p:nvSpPr>
          <p:cNvPr id="3" name="Content Placeholder 2">
            <a:extLst>
              <a:ext uri="{FF2B5EF4-FFF2-40B4-BE49-F238E27FC236}">
                <a16:creationId xmlns="" xmlns:a16="http://schemas.microsoft.com/office/drawing/2014/main" id="{A810DC4D-E04D-4410-AE5F-BF4B9F4E45F6}"/>
              </a:ext>
            </a:extLst>
          </p:cNvPr>
          <p:cNvSpPr>
            <a:spLocks noGrp="1"/>
          </p:cNvSpPr>
          <p:nvPr>
            <p:ph idx="1"/>
          </p:nvPr>
        </p:nvSpPr>
        <p:spPr>
          <a:xfrm>
            <a:off x="1676400" y="1447801"/>
            <a:ext cx="5029200" cy="4905375"/>
          </a:xfrm>
          <a:ln>
            <a:solidFill>
              <a:schemeClr val="accent1"/>
            </a:solidFill>
          </a:ln>
        </p:spPr>
        <p:txBody>
          <a:bodyPr/>
          <a:lstStyle/>
          <a:p>
            <a:pPr marL="514350" indent="-514350">
              <a:buAutoNum type="arabicPeriod"/>
            </a:pPr>
            <a:r>
              <a:rPr lang="en-US" sz="2400" dirty="0"/>
              <a:t>In order to </a:t>
            </a:r>
            <a:r>
              <a:rPr lang="en-US" sz="2400" b="1" dirty="0"/>
              <a:t>form </a:t>
            </a:r>
            <a:r>
              <a:rPr lang="en-US" sz="2400" dirty="0"/>
              <a:t>a more perfect </a:t>
            </a:r>
            <a:r>
              <a:rPr lang="en-US" sz="2400" b="1" dirty="0"/>
              <a:t>union</a:t>
            </a:r>
          </a:p>
          <a:p>
            <a:pPr marL="514350" indent="-514350">
              <a:buAutoNum type="arabicPeriod"/>
            </a:pPr>
            <a:endParaRPr lang="en-US" sz="900" dirty="0"/>
          </a:p>
          <a:p>
            <a:pPr marL="514350" indent="-514350">
              <a:buAutoNum type="arabicPeriod"/>
            </a:pPr>
            <a:r>
              <a:rPr lang="en-US" sz="2400" dirty="0"/>
              <a:t>Establish </a:t>
            </a:r>
            <a:r>
              <a:rPr lang="en-US" sz="2400" b="1" dirty="0"/>
              <a:t>justice</a:t>
            </a:r>
          </a:p>
          <a:p>
            <a:pPr marL="514350" indent="-514350">
              <a:buAutoNum type="arabicPeriod"/>
            </a:pPr>
            <a:endParaRPr lang="en-US" sz="800" dirty="0"/>
          </a:p>
          <a:p>
            <a:pPr marL="514350" indent="-514350">
              <a:buAutoNum type="arabicPeriod"/>
            </a:pPr>
            <a:r>
              <a:rPr lang="en-US" sz="2400" dirty="0"/>
              <a:t>Insure </a:t>
            </a:r>
            <a:r>
              <a:rPr lang="en-US" sz="2400" b="1" dirty="0"/>
              <a:t>domestic tranquility </a:t>
            </a:r>
          </a:p>
          <a:p>
            <a:pPr marL="514350" indent="-514350">
              <a:buAutoNum type="arabicPeriod"/>
            </a:pPr>
            <a:endParaRPr lang="en-US" sz="800" dirty="0"/>
          </a:p>
          <a:p>
            <a:pPr marL="514350" indent="-514350">
              <a:buAutoNum type="arabicPeriod"/>
            </a:pPr>
            <a:r>
              <a:rPr lang="en-US" sz="2400" dirty="0"/>
              <a:t>Provide for the common</a:t>
            </a:r>
            <a:r>
              <a:rPr lang="en-US" sz="2400" b="1" dirty="0"/>
              <a:t> defense</a:t>
            </a:r>
          </a:p>
          <a:p>
            <a:pPr marL="514350" indent="-514350">
              <a:buAutoNum type="arabicPeriod"/>
            </a:pPr>
            <a:endParaRPr lang="en-US" sz="800" dirty="0"/>
          </a:p>
          <a:p>
            <a:pPr marL="514350" indent="-514350">
              <a:buAutoNum type="arabicPeriod"/>
            </a:pPr>
            <a:r>
              <a:rPr lang="en-US" sz="2400" dirty="0"/>
              <a:t>Promote the general</a:t>
            </a:r>
            <a:r>
              <a:rPr lang="en-US" sz="2400" b="1" dirty="0"/>
              <a:t> welfare</a:t>
            </a:r>
          </a:p>
          <a:p>
            <a:pPr marL="514350" indent="-514350">
              <a:buAutoNum type="arabicPeriod"/>
            </a:pPr>
            <a:endParaRPr lang="en-US" sz="800" dirty="0"/>
          </a:p>
          <a:p>
            <a:pPr marL="514350" indent="-514350">
              <a:buAutoNum type="arabicPeriod"/>
            </a:pPr>
            <a:r>
              <a:rPr lang="en-US" sz="2400" dirty="0"/>
              <a:t>Secure the blessings of </a:t>
            </a:r>
            <a:r>
              <a:rPr lang="en-US" sz="2400" b="1" dirty="0"/>
              <a:t>liberty</a:t>
            </a:r>
            <a:r>
              <a:rPr lang="en-US" sz="2400" dirty="0"/>
              <a:t> for ourselves and our </a:t>
            </a:r>
            <a:r>
              <a:rPr lang="en-US" sz="2400" b="1" dirty="0"/>
              <a:t>posterity </a:t>
            </a:r>
          </a:p>
          <a:p>
            <a:pPr marL="514350" indent="-514350">
              <a:buAutoNum type="arabicPeriod"/>
            </a:pPr>
            <a:endParaRPr lang="en-US" dirty="0"/>
          </a:p>
        </p:txBody>
      </p:sp>
      <p:sp>
        <p:nvSpPr>
          <p:cNvPr id="4" name="TextBox 3">
            <a:extLst>
              <a:ext uri="{FF2B5EF4-FFF2-40B4-BE49-F238E27FC236}">
                <a16:creationId xmlns="" xmlns:a16="http://schemas.microsoft.com/office/drawing/2014/main" id="{696D54FD-2B8E-4A5C-8DE4-A31759930299}"/>
              </a:ext>
            </a:extLst>
          </p:cNvPr>
          <p:cNvSpPr txBox="1"/>
          <p:nvPr/>
        </p:nvSpPr>
        <p:spPr>
          <a:xfrm>
            <a:off x="7732144" y="1447801"/>
            <a:ext cx="3200400" cy="4770537"/>
          </a:xfrm>
          <a:prstGeom prst="rect">
            <a:avLst/>
          </a:prstGeom>
          <a:noFill/>
          <a:ln>
            <a:solidFill>
              <a:schemeClr val="tx1"/>
            </a:solidFill>
          </a:ln>
        </p:spPr>
        <p:txBody>
          <a:bodyPr wrap="square" rtlCol="0">
            <a:spAutoFit/>
          </a:bodyPr>
          <a:lstStyle/>
          <a:p>
            <a:pPr algn="ctr"/>
            <a:r>
              <a:rPr lang="en-US" sz="2400" u="sng" dirty="0"/>
              <a:t>Synonym Match</a:t>
            </a:r>
            <a:r>
              <a:rPr lang="en-US" sz="2400" dirty="0"/>
              <a:t>:</a:t>
            </a:r>
          </a:p>
          <a:p>
            <a:pPr algn="ctr"/>
            <a:endParaRPr lang="en-US" sz="2400" dirty="0"/>
          </a:p>
          <a:p>
            <a:pPr algn="ctr"/>
            <a:r>
              <a:rPr lang="en-US" sz="2800" dirty="0"/>
              <a:t>home</a:t>
            </a:r>
          </a:p>
          <a:p>
            <a:pPr algn="ctr"/>
            <a:r>
              <a:rPr lang="en-US" sz="2800" dirty="0"/>
              <a:t>fairness</a:t>
            </a:r>
          </a:p>
          <a:p>
            <a:pPr algn="ctr"/>
            <a:r>
              <a:rPr lang="en-US" sz="2800" dirty="0"/>
              <a:t>country</a:t>
            </a:r>
          </a:p>
          <a:p>
            <a:pPr algn="ctr"/>
            <a:r>
              <a:rPr lang="en-US" sz="2800" dirty="0"/>
              <a:t>freedom</a:t>
            </a:r>
          </a:p>
          <a:p>
            <a:pPr algn="ctr"/>
            <a:r>
              <a:rPr lang="en-US" sz="2800" dirty="0"/>
              <a:t>future children</a:t>
            </a:r>
          </a:p>
          <a:p>
            <a:pPr algn="ctr"/>
            <a:r>
              <a:rPr lang="en-US" sz="2800" dirty="0"/>
              <a:t>create</a:t>
            </a:r>
          </a:p>
          <a:p>
            <a:pPr algn="ctr"/>
            <a:r>
              <a:rPr lang="en-US" sz="2800" dirty="0"/>
              <a:t>safety</a:t>
            </a:r>
          </a:p>
          <a:p>
            <a:pPr algn="ctr"/>
            <a:r>
              <a:rPr lang="en-US" sz="2800" dirty="0"/>
              <a:t>peace</a:t>
            </a:r>
          </a:p>
          <a:p>
            <a:pPr algn="ctr"/>
            <a:r>
              <a:rPr lang="en-US" sz="2800" dirty="0"/>
              <a:t>well being</a:t>
            </a:r>
            <a:r>
              <a:rPr lang="en-US" sz="3200" dirty="0"/>
              <a:t> </a:t>
            </a:r>
          </a:p>
        </p:txBody>
      </p:sp>
    </p:spTree>
    <p:extLst>
      <p:ext uri="{BB962C8B-B14F-4D97-AF65-F5344CB8AC3E}">
        <p14:creationId xmlns:p14="http://schemas.microsoft.com/office/powerpoint/2010/main" val="40020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039EDC-9D6A-46B1-B26C-9DB686D7EF20}"/>
              </a:ext>
            </a:extLst>
          </p:cNvPr>
          <p:cNvSpPr>
            <a:spLocks noGrp="1"/>
          </p:cNvSpPr>
          <p:nvPr>
            <p:ph type="title"/>
          </p:nvPr>
        </p:nvSpPr>
        <p:spPr>
          <a:xfrm>
            <a:off x="1455430" y="563952"/>
            <a:ext cx="8948026" cy="508000"/>
          </a:xfrm>
        </p:spPr>
        <p:txBody>
          <a:bodyPr>
            <a:normAutofit fontScale="90000"/>
          </a:bodyPr>
          <a:lstStyle/>
          <a:p>
            <a:pPr algn="ctr"/>
            <a:r>
              <a:rPr lang="en-US" dirty="0">
                <a:solidFill>
                  <a:srgbClr val="FF0000"/>
                </a:solidFill>
              </a:rPr>
              <a:t>Goals of the Preamble Synonym Match: </a:t>
            </a:r>
            <a:br>
              <a:rPr lang="en-US" dirty="0">
                <a:solidFill>
                  <a:srgbClr val="FF0000"/>
                </a:solidFill>
              </a:rPr>
            </a:br>
            <a:r>
              <a:rPr lang="en-US" i="1" dirty="0">
                <a:solidFill>
                  <a:srgbClr val="FF0000"/>
                </a:solidFill>
              </a:rPr>
              <a:t>We the People…</a:t>
            </a:r>
          </a:p>
        </p:txBody>
      </p:sp>
      <p:sp>
        <p:nvSpPr>
          <p:cNvPr id="3" name="Content Placeholder 2">
            <a:extLst>
              <a:ext uri="{FF2B5EF4-FFF2-40B4-BE49-F238E27FC236}">
                <a16:creationId xmlns="" xmlns:a16="http://schemas.microsoft.com/office/drawing/2014/main" id="{A810DC4D-E04D-4410-AE5F-BF4B9F4E45F6}"/>
              </a:ext>
            </a:extLst>
          </p:cNvPr>
          <p:cNvSpPr>
            <a:spLocks noGrp="1"/>
          </p:cNvSpPr>
          <p:nvPr>
            <p:ph idx="1"/>
          </p:nvPr>
        </p:nvSpPr>
        <p:spPr>
          <a:xfrm>
            <a:off x="1351722" y="1606828"/>
            <a:ext cx="8680173" cy="4405784"/>
          </a:xfrm>
          <a:ln>
            <a:solidFill>
              <a:schemeClr val="accent1"/>
            </a:solidFill>
          </a:ln>
        </p:spPr>
        <p:txBody>
          <a:bodyPr>
            <a:normAutofit/>
          </a:bodyPr>
          <a:lstStyle/>
          <a:p>
            <a:pPr marL="514350" indent="-514350">
              <a:buAutoNum type="arabicPeriod"/>
            </a:pPr>
            <a:r>
              <a:rPr lang="en-US" sz="2400" dirty="0"/>
              <a:t>In order to </a:t>
            </a:r>
            <a:r>
              <a:rPr lang="en-US" sz="2400" b="1" dirty="0"/>
              <a:t>create </a:t>
            </a:r>
            <a:r>
              <a:rPr lang="en-US" sz="2400" dirty="0"/>
              <a:t>a more perfect </a:t>
            </a:r>
            <a:r>
              <a:rPr lang="en-US" sz="2400" b="1" dirty="0"/>
              <a:t>country</a:t>
            </a:r>
          </a:p>
          <a:p>
            <a:pPr marL="514350" indent="-514350">
              <a:buAutoNum type="arabicPeriod"/>
            </a:pPr>
            <a:endParaRPr lang="en-US" sz="900" dirty="0"/>
          </a:p>
          <a:p>
            <a:pPr marL="514350" indent="-514350">
              <a:buAutoNum type="arabicPeriod"/>
            </a:pPr>
            <a:r>
              <a:rPr lang="en-US" sz="2400" dirty="0"/>
              <a:t>Establish </a:t>
            </a:r>
            <a:r>
              <a:rPr lang="en-US" sz="2400" b="1" dirty="0"/>
              <a:t>fairness</a:t>
            </a:r>
          </a:p>
          <a:p>
            <a:pPr marL="514350" indent="-514350">
              <a:buAutoNum type="arabicPeriod"/>
            </a:pPr>
            <a:endParaRPr lang="en-US" sz="800" dirty="0"/>
          </a:p>
          <a:p>
            <a:pPr marL="514350" indent="-514350">
              <a:buAutoNum type="arabicPeriod"/>
            </a:pPr>
            <a:r>
              <a:rPr lang="en-US" sz="2400" dirty="0"/>
              <a:t>Insure </a:t>
            </a:r>
            <a:r>
              <a:rPr lang="en-US" sz="2400" b="1" dirty="0"/>
              <a:t>home peace or peace at home</a:t>
            </a:r>
          </a:p>
          <a:p>
            <a:pPr marL="514350" indent="-514350">
              <a:buAutoNum type="arabicPeriod"/>
            </a:pPr>
            <a:endParaRPr lang="en-US" sz="800" dirty="0"/>
          </a:p>
          <a:p>
            <a:pPr marL="514350" indent="-514350">
              <a:buAutoNum type="arabicPeriod"/>
            </a:pPr>
            <a:r>
              <a:rPr lang="en-US" sz="2400" dirty="0"/>
              <a:t>Provide for the Common</a:t>
            </a:r>
            <a:r>
              <a:rPr lang="en-US" sz="2400" b="1" dirty="0"/>
              <a:t> safety</a:t>
            </a:r>
          </a:p>
          <a:p>
            <a:pPr marL="514350" indent="-514350">
              <a:buAutoNum type="arabicPeriod"/>
            </a:pPr>
            <a:endParaRPr lang="en-US" sz="800" dirty="0"/>
          </a:p>
          <a:p>
            <a:pPr marL="514350" indent="-514350">
              <a:buAutoNum type="arabicPeriod"/>
            </a:pPr>
            <a:r>
              <a:rPr lang="en-US" sz="2400" dirty="0"/>
              <a:t>Promote the General</a:t>
            </a:r>
            <a:r>
              <a:rPr lang="en-US" sz="2400" b="1" dirty="0"/>
              <a:t> well being</a:t>
            </a:r>
          </a:p>
          <a:p>
            <a:pPr marL="514350" indent="-514350">
              <a:buAutoNum type="arabicPeriod"/>
            </a:pPr>
            <a:endParaRPr lang="en-US" sz="800" dirty="0"/>
          </a:p>
          <a:p>
            <a:pPr marL="514350" indent="-514350">
              <a:buAutoNum type="arabicPeriod"/>
            </a:pPr>
            <a:r>
              <a:rPr lang="en-US" sz="2400" dirty="0"/>
              <a:t>Secure the Blessings of </a:t>
            </a:r>
            <a:r>
              <a:rPr lang="en-US" sz="2400" b="1" dirty="0"/>
              <a:t>freedom</a:t>
            </a:r>
            <a:r>
              <a:rPr lang="en-US" sz="2400" dirty="0"/>
              <a:t> for ourselves and our </a:t>
            </a:r>
            <a:r>
              <a:rPr lang="en-US" sz="2400" b="1" dirty="0"/>
              <a:t>future children </a:t>
            </a:r>
          </a:p>
        </p:txBody>
      </p:sp>
      <p:pic>
        <p:nvPicPr>
          <p:cNvPr id="4" name="Picture 3" descr="Quill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0403456" y="2451070"/>
            <a:ext cx="1463615" cy="23423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FFC000"/>
                  </a:outerShdw>
                </a:effectLst>
              </a14:hiddenEffects>
            </a:ext>
          </a:extLst>
        </p:spPr>
      </p:pic>
    </p:spTree>
    <p:extLst>
      <p:ext uri="{BB962C8B-B14F-4D97-AF65-F5344CB8AC3E}">
        <p14:creationId xmlns:p14="http://schemas.microsoft.com/office/powerpoint/2010/main" val="3122382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163</Words>
  <Application>Microsoft Office PowerPoint</Application>
  <PresentationFormat>Custom</PresentationFormat>
  <Paragraphs>38</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Preamble Synonyms</vt:lpstr>
      <vt:lpstr>PowerPoint Presentation</vt:lpstr>
      <vt:lpstr>Goals of the Preamble Synonym Match :  We the People…</vt:lpstr>
      <vt:lpstr>Goals of the Preamble Synonym Match:  We the 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Goals of the Preamble</dc:title>
  <dc:creator>Patience LeBlanc</dc:creator>
  <cp:lastModifiedBy>LeBlanc, Patience</cp:lastModifiedBy>
  <cp:revision>6</cp:revision>
  <dcterms:created xsi:type="dcterms:W3CDTF">2018-06-27T18:46:36Z</dcterms:created>
  <dcterms:modified xsi:type="dcterms:W3CDTF">2019-03-17T16:37:20Z</dcterms:modified>
</cp:coreProperties>
</file>